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3.jpg" ContentType="image/png"/>
  <Override PartName="/ppt/media/image16.jpg" ContentType="image/png"/>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72" r:id="rId10"/>
    <p:sldId id="273" r:id="rId11"/>
    <p:sldId id="274" r:id="rId12"/>
    <p:sldId id="275" r:id="rId13"/>
    <p:sldId id="276" r:id="rId14"/>
    <p:sldId id="278" r:id="rId15"/>
    <p:sldId id="277" r:id="rId16"/>
    <p:sldId id="279" r:id="rId17"/>
    <p:sldId id="280" r:id="rId18"/>
    <p:sldId id="283" r:id="rId19"/>
    <p:sldId id="282" r:id="rId20"/>
    <p:sldId id="264" r:id="rId21"/>
    <p:sldId id="265" r:id="rId22"/>
    <p:sldId id="266" r:id="rId23"/>
    <p:sldId id="271" r:id="rId24"/>
    <p:sldId id="268" r:id="rId25"/>
    <p:sldId id="269" r:id="rId26"/>
    <p:sldId id="27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p:normalViewPr>
  <p:slideViewPr>
    <p:cSldViewPr snapToGrid="0">
      <p:cViewPr varScale="1">
        <p:scale>
          <a:sx n="94" d="100"/>
          <a:sy n="94" d="100"/>
        </p:scale>
        <p:origin x="110"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charan theratipally" userId="cf92f0e0c49d3144" providerId="LiveId" clId="{1E316E68-1D0B-4FFE-B09A-C8925C091E14}"/>
    <pc:docChg chg="undo custSel addSld delSld modSld sldOrd">
      <pc:chgData name="saicharan theratipally" userId="cf92f0e0c49d3144" providerId="LiveId" clId="{1E316E68-1D0B-4FFE-B09A-C8925C091E14}" dt="2021-06-08T07:26:25.047" v="322" actId="1076"/>
      <pc:docMkLst>
        <pc:docMk/>
      </pc:docMkLst>
      <pc:sldChg chg="ord">
        <pc:chgData name="saicharan theratipally" userId="cf92f0e0c49d3144" providerId="LiveId" clId="{1E316E68-1D0B-4FFE-B09A-C8925C091E14}" dt="2021-06-08T05:55:21.846" v="308"/>
        <pc:sldMkLst>
          <pc:docMk/>
          <pc:sldMk cId="4241944168" sldId="256"/>
        </pc:sldMkLst>
      </pc:sldChg>
      <pc:sldChg chg="modSp mod ord">
        <pc:chgData name="saicharan theratipally" userId="cf92f0e0c49d3144" providerId="LiveId" clId="{1E316E68-1D0B-4FFE-B09A-C8925C091E14}" dt="2021-06-08T05:44:25.804" v="305" actId="20577"/>
        <pc:sldMkLst>
          <pc:docMk/>
          <pc:sldMk cId="829739557" sldId="263"/>
        </pc:sldMkLst>
        <pc:spChg chg="mod">
          <ac:chgData name="saicharan theratipally" userId="cf92f0e0c49d3144" providerId="LiveId" clId="{1E316E68-1D0B-4FFE-B09A-C8925C091E14}" dt="2021-06-08T05:44:25.804" v="305" actId="20577"/>
          <ac:spMkLst>
            <pc:docMk/>
            <pc:sldMk cId="829739557" sldId="263"/>
            <ac:spMk id="3" creationId="{51FC8A64-08F1-4638-8D7A-644783A874AE}"/>
          </ac:spMkLst>
        </pc:spChg>
      </pc:sldChg>
      <pc:sldChg chg="delSp modSp mod">
        <pc:chgData name="saicharan theratipally" userId="cf92f0e0c49d3144" providerId="LiveId" clId="{1E316E68-1D0B-4FFE-B09A-C8925C091E14}" dt="2021-06-08T07:26:25.047" v="322" actId="1076"/>
        <pc:sldMkLst>
          <pc:docMk/>
          <pc:sldMk cId="2810902602" sldId="271"/>
        </pc:sldMkLst>
        <pc:spChg chg="mod">
          <ac:chgData name="saicharan theratipally" userId="cf92f0e0c49d3144" providerId="LiveId" clId="{1E316E68-1D0B-4FFE-B09A-C8925C091E14}" dt="2021-06-08T07:26:10.710" v="320" actId="20577"/>
          <ac:spMkLst>
            <pc:docMk/>
            <pc:sldMk cId="2810902602" sldId="271"/>
            <ac:spMk id="4" creationId="{0B0A9731-513F-43E6-A156-574905FD596D}"/>
          </ac:spMkLst>
        </pc:spChg>
        <pc:picChg chg="mod">
          <ac:chgData name="saicharan theratipally" userId="cf92f0e0c49d3144" providerId="LiveId" clId="{1E316E68-1D0B-4FFE-B09A-C8925C091E14}" dt="2021-06-08T07:26:25.047" v="322" actId="1076"/>
          <ac:picMkLst>
            <pc:docMk/>
            <pc:sldMk cId="2810902602" sldId="271"/>
            <ac:picMk id="6" creationId="{88AB3DE4-6FD8-49E8-86B4-54F30454C038}"/>
          </ac:picMkLst>
        </pc:picChg>
        <pc:picChg chg="del">
          <ac:chgData name="saicharan theratipally" userId="cf92f0e0c49d3144" providerId="LiveId" clId="{1E316E68-1D0B-4FFE-B09A-C8925C091E14}" dt="2021-06-08T07:26:20.769" v="321" actId="478"/>
          <ac:picMkLst>
            <pc:docMk/>
            <pc:sldMk cId="2810902602" sldId="271"/>
            <ac:picMk id="8" creationId="{6DF61802-D435-42D7-B76F-D02C541134F1}"/>
          </ac:picMkLst>
        </pc:picChg>
      </pc:sldChg>
      <pc:sldChg chg="addSp new mod">
        <pc:chgData name="saicharan theratipally" userId="cf92f0e0c49d3144" providerId="LiveId" clId="{1E316E68-1D0B-4FFE-B09A-C8925C091E14}" dt="2021-06-08T05:30:46.842" v="5" actId="22"/>
        <pc:sldMkLst>
          <pc:docMk/>
          <pc:sldMk cId="2946824000" sldId="279"/>
        </pc:sldMkLst>
        <pc:picChg chg="add">
          <ac:chgData name="saicharan theratipally" userId="cf92f0e0c49d3144" providerId="LiveId" clId="{1E316E68-1D0B-4FFE-B09A-C8925C091E14}" dt="2021-06-08T05:30:46.842" v="5" actId="22"/>
          <ac:picMkLst>
            <pc:docMk/>
            <pc:sldMk cId="2946824000" sldId="279"/>
            <ac:picMk id="3" creationId="{82804D36-B032-4186-9935-F16ADE3B93C2}"/>
          </ac:picMkLst>
        </pc:picChg>
      </pc:sldChg>
      <pc:sldChg chg="addSp delSp modSp new mod">
        <pc:chgData name="saicharan theratipally" userId="cf92f0e0c49d3144" providerId="LiveId" clId="{1E316E68-1D0B-4FFE-B09A-C8925C091E14}" dt="2021-06-08T05:31:43.309" v="12"/>
        <pc:sldMkLst>
          <pc:docMk/>
          <pc:sldMk cId="1107997658" sldId="280"/>
        </pc:sldMkLst>
        <pc:picChg chg="add del">
          <ac:chgData name="saicharan theratipally" userId="cf92f0e0c49d3144" providerId="LiveId" clId="{1E316E68-1D0B-4FFE-B09A-C8925C091E14}" dt="2021-06-08T05:31:14.172" v="8" actId="22"/>
          <ac:picMkLst>
            <pc:docMk/>
            <pc:sldMk cId="1107997658" sldId="280"/>
            <ac:picMk id="3" creationId="{153C42D1-7D84-4CB9-82F5-48A45226DE2E}"/>
          </ac:picMkLst>
        </pc:picChg>
        <pc:picChg chg="add mod">
          <ac:chgData name="saicharan theratipally" userId="cf92f0e0c49d3144" providerId="LiveId" clId="{1E316E68-1D0B-4FFE-B09A-C8925C091E14}" dt="2021-06-08T05:31:43.309" v="12"/>
          <ac:picMkLst>
            <pc:docMk/>
            <pc:sldMk cId="1107997658" sldId="280"/>
            <ac:picMk id="5" creationId="{6F168F79-A606-4AD9-9AE9-3B56BB5FD41B}"/>
          </ac:picMkLst>
        </pc:picChg>
      </pc:sldChg>
      <pc:sldChg chg="new del">
        <pc:chgData name="saicharan theratipally" userId="cf92f0e0c49d3144" providerId="LiveId" clId="{1E316E68-1D0B-4FFE-B09A-C8925C091E14}" dt="2021-06-08T05:50:47.160" v="306" actId="47"/>
        <pc:sldMkLst>
          <pc:docMk/>
          <pc:sldMk cId="1296173536" sldId="281"/>
        </pc:sldMkLst>
      </pc:sldChg>
      <pc:sldChg chg="addSp modSp new">
        <pc:chgData name="saicharan theratipally" userId="cf92f0e0c49d3144" providerId="LiveId" clId="{1E316E68-1D0B-4FFE-B09A-C8925C091E14}" dt="2021-06-08T05:32:03.970" v="14"/>
        <pc:sldMkLst>
          <pc:docMk/>
          <pc:sldMk cId="3698548343" sldId="282"/>
        </pc:sldMkLst>
        <pc:picChg chg="add mod">
          <ac:chgData name="saicharan theratipally" userId="cf92f0e0c49d3144" providerId="LiveId" clId="{1E316E68-1D0B-4FFE-B09A-C8925C091E14}" dt="2021-06-08T05:32:03.970" v="14"/>
          <ac:picMkLst>
            <pc:docMk/>
            <pc:sldMk cId="3698548343" sldId="282"/>
            <ac:picMk id="3" creationId="{55E706B4-77B9-45A0-BDD8-B2B4927E5DD1}"/>
          </ac:picMkLst>
        </pc:picChg>
      </pc:sldChg>
      <pc:sldChg chg="addSp modSp new">
        <pc:chgData name="saicharan theratipally" userId="cf92f0e0c49d3144" providerId="LiveId" clId="{1E316E68-1D0B-4FFE-B09A-C8925C091E14}" dt="2021-06-08T05:31:55.914" v="13"/>
        <pc:sldMkLst>
          <pc:docMk/>
          <pc:sldMk cId="3581497214" sldId="283"/>
        </pc:sldMkLst>
        <pc:picChg chg="add mod">
          <ac:chgData name="saicharan theratipally" userId="cf92f0e0c49d3144" providerId="LiveId" clId="{1E316E68-1D0B-4FFE-B09A-C8925C091E14}" dt="2021-06-08T05:31:55.914" v="13"/>
          <ac:picMkLst>
            <pc:docMk/>
            <pc:sldMk cId="3581497214" sldId="283"/>
            <ac:picMk id="3" creationId="{88653E74-B3C4-465A-8986-7982415F6E57}"/>
          </ac:picMkLst>
        </pc:picChg>
      </pc:sldChg>
    </pc:docChg>
  </pc:docChgLst>
  <pc:docChgLst>
    <pc:chgData name="saicharan theratipally" userId="cf92f0e0c49d3144" providerId="LiveId" clId="{515F9A99-9E2A-41BB-B8F3-1F96722766B0}"/>
    <pc:docChg chg="undo custSel modSld">
      <pc:chgData name="saicharan theratipally" userId="cf92f0e0c49d3144" providerId="LiveId" clId="{515F9A99-9E2A-41BB-B8F3-1F96722766B0}" dt="2021-05-04T06:38:39.776" v="389" actId="20577"/>
      <pc:docMkLst>
        <pc:docMk/>
      </pc:docMkLst>
      <pc:sldChg chg="modSp mod">
        <pc:chgData name="saicharan theratipally" userId="cf92f0e0c49d3144" providerId="LiveId" clId="{515F9A99-9E2A-41BB-B8F3-1F96722766B0}" dt="2021-05-04T06:38:39.776" v="389" actId="20577"/>
        <pc:sldMkLst>
          <pc:docMk/>
          <pc:sldMk cId="1858746888" sldId="259"/>
        </pc:sldMkLst>
        <pc:spChg chg="mod">
          <ac:chgData name="saicharan theratipally" userId="cf92f0e0c49d3144" providerId="LiveId" clId="{515F9A99-9E2A-41BB-B8F3-1F96722766B0}" dt="2021-05-04T06:38:39.776" v="389" actId="20577"/>
          <ac:spMkLst>
            <pc:docMk/>
            <pc:sldMk cId="1858746888" sldId="259"/>
            <ac:spMk id="3" creationId="{CDD8E088-9DED-4246-A1EB-484D7F9C1A2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6/22/2021</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6/22/2021</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6/22/2021</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organdonor.gov/register.html" TargetMode="External"/><Relationship Id="rId2" Type="http://schemas.openxmlformats.org/officeDocument/2006/relationships/hyperlink" Target="https://www.apollohospitals.com/organ-donatio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120CC-15D5-419C-9851-6FD188E47083}"/>
              </a:ext>
            </a:extLst>
          </p:cNvPr>
          <p:cNvSpPr>
            <a:spLocks noGrp="1"/>
          </p:cNvSpPr>
          <p:nvPr>
            <p:ph type="ctrTitle"/>
          </p:nvPr>
        </p:nvSpPr>
        <p:spPr>
          <a:xfrm>
            <a:off x="2417779" y="1411550"/>
            <a:ext cx="8637073" cy="1932179"/>
          </a:xfrm>
        </p:spPr>
        <p:txBody>
          <a:bodyPr/>
          <a:lstStyle/>
          <a:p>
            <a:r>
              <a:rPr lang="en-US" dirty="0"/>
              <a:t>Smart donor</a:t>
            </a:r>
            <a:endParaRPr lang="en-IN" dirty="0"/>
          </a:p>
        </p:txBody>
      </p:sp>
      <p:sp>
        <p:nvSpPr>
          <p:cNvPr id="3" name="Subtitle 2">
            <a:extLst>
              <a:ext uri="{FF2B5EF4-FFF2-40B4-BE49-F238E27FC236}">
                <a16:creationId xmlns:a16="http://schemas.microsoft.com/office/drawing/2014/main" id="{463D5910-1329-49FA-B2C7-085FFAE15E4E}"/>
              </a:ext>
            </a:extLst>
          </p:cNvPr>
          <p:cNvSpPr>
            <a:spLocks noGrp="1"/>
          </p:cNvSpPr>
          <p:nvPr>
            <p:ph type="subTitle" idx="1"/>
          </p:nvPr>
        </p:nvSpPr>
        <p:spPr>
          <a:xfrm>
            <a:off x="2417780" y="3531204"/>
            <a:ext cx="8637072" cy="1677610"/>
          </a:xfrm>
        </p:spPr>
        <p:txBody>
          <a:bodyPr>
            <a:normAutofit fontScale="92500" lnSpcReduction="20000"/>
          </a:bodyPr>
          <a:lstStyle/>
          <a:p>
            <a:r>
              <a:rPr lang="en-US" dirty="0"/>
              <a:t>T.SAI CHARAN (18B81A1288)			GUIDED BY:</a:t>
            </a:r>
          </a:p>
          <a:p>
            <a:r>
              <a:rPr lang="en-US" dirty="0"/>
              <a:t>P.SAI CHARAN REDDY (18B81A1289)			D. BHANU MAHESH</a:t>
            </a:r>
          </a:p>
          <a:p>
            <a:r>
              <a:rPr lang="en-US" dirty="0"/>
              <a:t>P.YASHWANTH REDDY(18B81A12B9)</a:t>
            </a:r>
          </a:p>
          <a:p>
            <a:r>
              <a:rPr lang="en-US" dirty="0"/>
              <a:t>BATCH-15</a:t>
            </a:r>
          </a:p>
        </p:txBody>
      </p:sp>
    </p:spTree>
    <p:extLst>
      <p:ext uri="{BB962C8B-B14F-4D97-AF65-F5344CB8AC3E}">
        <p14:creationId xmlns:p14="http://schemas.microsoft.com/office/powerpoint/2010/main" val="4241944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788C37-8286-48A4-9E7E-06724C008A7E}"/>
              </a:ext>
            </a:extLst>
          </p:cNvPr>
          <p:cNvPicPr>
            <a:picLocks noChangeAspect="1"/>
          </p:cNvPicPr>
          <p:nvPr/>
        </p:nvPicPr>
        <p:blipFill>
          <a:blip r:embed="rId2"/>
          <a:stretch>
            <a:fillRect/>
          </a:stretch>
        </p:blipFill>
        <p:spPr>
          <a:xfrm>
            <a:off x="0" y="789354"/>
            <a:ext cx="12192000" cy="6068645"/>
          </a:xfrm>
          <a:prstGeom prst="rect">
            <a:avLst/>
          </a:prstGeom>
        </p:spPr>
      </p:pic>
      <p:sp>
        <p:nvSpPr>
          <p:cNvPr id="4" name="TextBox 3">
            <a:extLst>
              <a:ext uri="{FF2B5EF4-FFF2-40B4-BE49-F238E27FC236}">
                <a16:creationId xmlns:a16="http://schemas.microsoft.com/office/drawing/2014/main" id="{064C486E-BAE9-4F01-848F-DBC3F4A0E727}"/>
              </a:ext>
            </a:extLst>
          </p:cNvPr>
          <p:cNvSpPr txBox="1"/>
          <p:nvPr/>
        </p:nvSpPr>
        <p:spPr>
          <a:xfrm>
            <a:off x="1947008" y="23446"/>
            <a:ext cx="8297983" cy="830997"/>
          </a:xfrm>
          <a:prstGeom prst="rect">
            <a:avLst/>
          </a:prstGeom>
          <a:noFill/>
        </p:spPr>
        <p:txBody>
          <a:bodyPr wrap="square">
            <a:spAutoFit/>
          </a:bodyPr>
          <a:lstStyle/>
          <a:p>
            <a:r>
              <a:rPr lang="en-IN" sz="4800" dirty="0">
                <a:latin typeface="Algerian" panose="04020705040A02060702" pitchFamily="82" charset="0"/>
              </a:rPr>
              <a:t>USER REGISTRATION PAGE</a:t>
            </a:r>
          </a:p>
        </p:txBody>
      </p:sp>
    </p:spTree>
    <p:extLst>
      <p:ext uri="{BB962C8B-B14F-4D97-AF65-F5344CB8AC3E}">
        <p14:creationId xmlns:p14="http://schemas.microsoft.com/office/powerpoint/2010/main" val="732841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5DA5D2-F779-4C40-8D4F-EE345B77D46F}"/>
              </a:ext>
            </a:extLst>
          </p:cNvPr>
          <p:cNvPicPr>
            <a:picLocks noChangeAspect="1"/>
          </p:cNvPicPr>
          <p:nvPr/>
        </p:nvPicPr>
        <p:blipFill>
          <a:blip r:embed="rId2"/>
          <a:stretch>
            <a:fillRect/>
          </a:stretch>
        </p:blipFill>
        <p:spPr>
          <a:xfrm>
            <a:off x="0" y="765908"/>
            <a:ext cx="12192000" cy="6092092"/>
          </a:xfrm>
          <a:prstGeom prst="rect">
            <a:avLst/>
          </a:prstGeom>
        </p:spPr>
      </p:pic>
      <p:sp>
        <p:nvSpPr>
          <p:cNvPr id="4" name="TextBox 3">
            <a:extLst>
              <a:ext uri="{FF2B5EF4-FFF2-40B4-BE49-F238E27FC236}">
                <a16:creationId xmlns:a16="http://schemas.microsoft.com/office/drawing/2014/main" id="{2690D759-79DB-46EE-BE31-C3E62549B5B4}"/>
              </a:ext>
            </a:extLst>
          </p:cNvPr>
          <p:cNvSpPr txBox="1"/>
          <p:nvPr/>
        </p:nvSpPr>
        <p:spPr>
          <a:xfrm>
            <a:off x="3046047" y="0"/>
            <a:ext cx="6099906" cy="830997"/>
          </a:xfrm>
          <a:prstGeom prst="rect">
            <a:avLst/>
          </a:prstGeom>
          <a:noFill/>
        </p:spPr>
        <p:txBody>
          <a:bodyPr wrap="square">
            <a:spAutoFit/>
          </a:bodyPr>
          <a:lstStyle/>
          <a:p>
            <a:r>
              <a:rPr lang="en-IN" sz="4800" dirty="0">
                <a:latin typeface="Algerian" panose="04020705040A02060702" pitchFamily="82" charset="0"/>
              </a:rPr>
              <a:t>User login page</a:t>
            </a:r>
          </a:p>
        </p:txBody>
      </p:sp>
    </p:spTree>
    <p:extLst>
      <p:ext uri="{BB962C8B-B14F-4D97-AF65-F5344CB8AC3E}">
        <p14:creationId xmlns:p14="http://schemas.microsoft.com/office/powerpoint/2010/main" val="719486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484590-1DD0-46FD-B925-D549BCE8CEAB}"/>
              </a:ext>
            </a:extLst>
          </p:cNvPr>
          <p:cNvPicPr>
            <a:picLocks noChangeAspect="1"/>
          </p:cNvPicPr>
          <p:nvPr/>
        </p:nvPicPr>
        <p:blipFill>
          <a:blip r:embed="rId2"/>
          <a:stretch>
            <a:fillRect/>
          </a:stretch>
        </p:blipFill>
        <p:spPr>
          <a:xfrm>
            <a:off x="0" y="812800"/>
            <a:ext cx="12192000" cy="6045200"/>
          </a:xfrm>
          <a:prstGeom prst="rect">
            <a:avLst/>
          </a:prstGeom>
        </p:spPr>
      </p:pic>
      <p:sp>
        <p:nvSpPr>
          <p:cNvPr id="4" name="TextBox 3">
            <a:extLst>
              <a:ext uri="{FF2B5EF4-FFF2-40B4-BE49-F238E27FC236}">
                <a16:creationId xmlns:a16="http://schemas.microsoft.com/office/drawing/2014/main" id="{028DDC96-6785-41ED-9050-218C750BE260}"/>
              </a:ext>
            </a:extLst>
          </p:cNvPr>
          <p:cNvSpPr txBox="1"/>
          <p:nvPr/>
        </p:nvSpPr>
        <p:spPr>
          <a:xfrm>
            <a:off x="1864947" y="0"/>
            <a:ext cx="8462105" cy="830997"/>
          </a:xfrm>
          <a:prstGeom prst="rect">
            <a:avLst/>
          </a:prstGeom>
          <a:noFill/>
        </p:spPr>
        <p:txBody>
          <a:bodyPr wrap="square">
            <a:spAutoFit/>
          </a:bodyPr>
          <a:lstStyle/>
          <a:p>
            <a:r>
              <a:rPr lang="en-US" sz="4800" dirty="0">
                <a:latin typeface="Algerian" panose="04020705040A02060702" pitchFamily="82" charset="0"/>
              </a:rPr>
              <a:t>ORGAN REQUESTING PAGE</a:t>
            </a:r>
            <a:endParaRPr lang="en-IN" sz="4800" dirty="0">
              <a:latin typeface="Algerian" panose="04020705040A02060702" pitchFamily="82" charset="0"/>
            </a:endParaRPr>
          </a:p>
        </p:txBody>
      </p:sp>
    </p:spTree>
    <p:extLst>
      <p:ext uri="{BB962C8B-B14F-4D97-AF65-F5344CB8AC3E}">
        <p14:creationId xmlns:p14="http://schemas.microsoft.com/office/powerpoint/2010/main" val="3684595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D0A191-BAA0-4F91-80BA-FF76020C4FA5}"/>
              </a:ext>
            </a:extLst>
          </p:cNvPr>
          <p:cNvPicPr>
            <a:picLocks noChangeAspect="1"/>
          </p:cNvPicPr>
          <p:nvPr/>
        </p:nvPicPr>
        <p:blipFill>
          <a:blip r:embed="rId2"/>
          <a:stretch>
            <a:fillRect/>
          </a:stretch>
        </p:blipFill>
        <p:spPr>
          <a:xfrm>
            <a:off x="0" y="883138"/>
            <a:ext cx="12192000" cy="5974862"/>
          </a:xfrm>
          <a:prstGeom prst="rect">
            <a:avLst/>
          </a:prstGeom>
        </p:spPr>
      </p:pic>
      <p:sp>
        <p:nvSpPr>
          <p:cNvPr id="4" name="TextBox 3">
            <a:extLst>
              <a:ext uri="{FF2B5EF4-FFF2-40B4-BE49-F238E27FC236}">
                <a16:creationId xmlns:a16="http://schemas.microsoft.com/office/drawing/2014/main" id="{9ACAA399-756C-4965-AFBA-D0FC062BE507}"/>
              </a:ext>
            </a:extLst>
          </p:cNvPr>
          <p:cNvSpPr txBox="1"/>
          <p:nvPr/>
        </p:nvSpPr>
        <p:spPr>
          <a:xfrm>
            <a:off x="2482362" y="-15631"/>
            <a:ext cx="7227275" cy="830997"/>
          </a:xfrm>
          <a:prstGeom prst="rect">
            <a:avLst/>
          </a:prstGeom>
          <a:noFill/>
        </p:spPr>
        <p:txBody>
          <a:bodyPr wrap="square">
            <a:spAutoFit/>
          </a:bodyPr>
          <a:lstStyle/>
          <a:p>
            <a:r>
              <a:rPr lang="en-IN" sz="4800" dirty="0">
                <a:latin typeface="Algerian" panose="04020705040A02060702" pitchFamily="82" charset="0"/>
              </a:rPr>
              <a:t>ORGAN DONATION PAGE</a:t>
            </a:r>
          </a:p>
        </p:txBody>
      </p:sp>
    </p:spTree>
    <p:extLst>
      <p:ext uri="{BB962C8B-B14F-4D97-AF65-F5344CB8AC3E}">
        <p14:creationId xmlns:p14="http://schemas.microsoft.com/office/powerpoint/2010/main" val="1349651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586C7E-F23E-414E-8283-AA94DBB6AD14}"/>
              </a:ext>
            </a:extLst>
          </p:cNvPr>
          <p:cNvSpPr txBox="1"/>
          <p:nvPr/>
        </p:nvSpPr>
        <p:spPr>
          <a:xfrm>
            <a:off x="3046047" y="-147640"/>
            <a:ext cx="6099906" cy="830997"/>
          </a:xfrm>
          <a:prstGeom prst="rect">
            <a:avLst/>
          </a:prstGeom>
          <a:noFill/>
        </p:spPr>
        <p:txBody>
          <a:bodyPr wrap="square">
            <a:spAutoFit/>
          </a:bodyPr>
          <a:lstStyle/>
          <a:p>
            <a:r>
              <a:rPr lang="en-IN" sz="4800" dirty="0">
                <a:latin typeface="Algerian" panose="04020705040A02060702" pitchFamily="82" charset="0"/>
              </a:rPr>
              <a:t>USER PROFILE PAGE</a:t>
            </a:r>
          </a:p>
        </p:txBody>
      </p:sp>
      <p:pic>
        <p:nvPicPr>
          <p:cNvPr id="6" name="Picture 5">
            <a:extLst>
              <a:ext uri="{FF2B5EF4-FFF2-40B4-BE49-F238E27FC236}">
                <a16:creationId xmlns:a16="http://schemas.microsoft.com/office/drawing/2014/main" id="{371FBD67-EDFA-4ADE-BD35-BC9AB40E66D5}"/>
              </a:ext>
            </a:extLst>
          </p:cNvPr>
          <p:cNvPicPr>
            <a:picLocks noChangeAspect="1"/>
          </p:cNvPicPr>
          <p:nvPr/>
        </p:nvPicPr>
        <p:blipFill>
          <a:blip r:embed="rId2"/>
          <a:stretch>
            <a:fillRect/>
          </a:stretch>
        </p:blipFill>
        <p:spPr>
          <a:xfrm>
            <a:off x="0" y="683356"/>
            <a:ext cx="12192000" cy="6174643"/>
          </a:xfrm>
          <a:prstGeom prst="rect">
            <a:avLst/>
          </a:prstGeom>
        </p:spPr>
      </p:pic>
    </p:spTree>
    <p:extLst>
      <p:ext uri="{BB962C8B-B14F-4D97-AF65-F5344CB8AC3E}">
        <p14:creationId xmlns:p14="http://schemas.microsoft.com/office/powerpoint/2010/main" val="462665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3C6813-3F59-43CA-8B09-23925350FDB5}"/>
              </a:ext>
            </a:extLst>
          </p:cNvPr>
          <p:cNvPicPr>
            <a:picLocks noChangeAspect="1"/>
          </p:cNvPicPr>
          <p:nvPr/>
        </p:nvPicPr>
        <p:blipFill>
          <a:blip r:embed="rId2"/>
          <a:stretch>
            <a:fillRect/>
          </a:stretch>
        </p:blipFill>
        <p:spPr>
          <a:xfrm>
            <a:off x="0" y="705950"/>
            <a:ext cx="12192000" cy="6152049"/>
          </a:xfrm>
          <a:prstGeom prst="rect">
            <a:avLst/>
          </a:prstGeom>
        </p:spPr>
      </p:pic>
      <p:sp>
        <p:nvSpPr>
          <p:cNvPr id="4" name="TextBox 3">
            <a:extLst>
              <a:ext uri="{FF2B5EF4-FFF2-40B4-BE49-F238E27FC236}">
                <a16:creationId xmlns:a16="http://schemas.microsoft.com/office/drawing/2014/main" id="{D8414CCA-9968-4213-ACF5-1E3F17648778}"/>
              </a:ext>
            </a:extLst>
          </p:cNvPr>
          <p:cNvSpPr txBox="1"/>
          <p:nvPr/>
        </p:nvSpPr>
        <p:spPr>
          <a:xfrm>
            <a:off x="4003428" y="-125047"/>
            <a:ext cx="6099906" cy="830997"/>
          </a:xfrm>
          <a:prstGeom prst="rect">
            <a:avLst/>
          </a:prstGeom>
          <a:noFill/>
        </p:spPr>
        <p:txBody>
          <a:bodyPr wrap="square">
            <a:spAutoFit/>
          </a:bodyPr>
          <a:lstStyle/>
          <a:p>
            <a:r>
              <a:rPr lang="en-IN" sz="4800" dirty="0" err="1">
                <a:latin typeface="Algerian" panose="04020705040A02060702" pitchFamily="82" charset="0"/>
              </a:rPr>
              <a:t>Faq’s</a:t>
            </a:r>
            <a:r>
              <a:rPr lang="en-IN" sz="4800" dirty="0">
                <a:latin typeface="Algerian" panose="04020705040A02060702" pitchFamily="82" charset="0"/>
              </a:rPr>
              <a:t> PAGE</a:t>
            </a:r>
          </a:p>
        </p:txBody>
      </p:sp>
    </p:spTree>
    <p:extLst>
      <p:ext uri="{BB962C8B-B14F-4D97-AF65-F5344CB8AC3E}">
        <p14:creationId xmlns:p14="http://schemas.microsoft.com/office/powerpoint/2010/main" val="1162431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804D36-B032-4186-9935-F16ADE3B93C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46824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168F79-A606-4AD9-9AE9-3B56BB5FD41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07997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653E74-B3C4-465A-8986-7982415F6E5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1497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E706B4-77B9-45A0-BDD8-B2B4927E5DD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98548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6B1E2-DA79-4149-8A32-372B37EB7B00}"/>
              </a:ext>
            </a:extLst>
          </p:cNvPr>
          <p:cNvSpPr>
            <a:spLocks noGrp="1"/>
          </p:cNvSpPr>
          <p:nvPr>
            <p:ph type="title"/>
          </p:nvPr>
        </p:nvSpPr>
        <p:spPr/>
        <p:txBody>
          <a:bodyPr/>
          <a:lstStyle/>
          <a:p>
            <a:r>
              <a:rPr lang="en-US" dirty="0"/>
              <a:t>Abstract</a:t>
            </a:r>
            <a:endParaRPr lang="en-IN" dirty="0"/>
          </a:p>
        </p:txBody>
      </p:sp>
      <p:sp>
        <p:nvSpPr>
          <p:cNvPr id="3" name="Content Placeholder 2">
            <a:extLst>
              <a:ext uri="{FF2B5EF4-FFF2-40B4-BE49-F238E27FC236}">
                <a16:creationId xmlns:a16="http://schemas.microsoft.com/office/drawing/2014/main" id="{AA909BAF-9BC6-4548-9815-703FFEBD6199}"/>
              </a:ext>
            </a:extLst>
          </p:cNvPr>
          <p:cNvSpPr>
            <a:spLocks noGrp="1"/>
          </p:cNvSpPr>
          <p:nvPr>
            <p:ph idx="1"/>
          </p:nvPr>
        </p:nvSpPr>
        <p:spPr/>
        <p:txBody>
          <a:bodyPr>
            <a:normAutofit fontScale="92500"/>
          </a:bodyPr>
          <a:lstStyle/>
          <a:p>
            <a:pPr>
              <a:lnSpc>
                <a:spcPct val="107000"/>
              </a:lnSpc>
              <a:spcAft>
                <a:spcPts val="800"/>
              </a:spcAft>
            </a:pPr>
            <a:r>
              <a:rPr lang="en-US" sz="18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rPr>
              <a:t>Smart Donor is a website , that acts a bridge between an organ donor and a patient who needs them.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Smart Donor is a platform that finds donors from across the nation , verifies their health background by a team of specialized </a:t>
            </a:r>
            <a:r>
              <a:rPr lang="en-US" sz="1800" dirty="0">
                <a:latin typeface="Calibri" panose="020F0502020204030204" pitchFamily="34" charset="0"/>
                <a:ea typeface="Calibri" panose="020F0502020204030204" pitchFamily="34" charset="0"/>
                <a:cs typeface="Times New Roman" panose="02020603050405020304" pitchFamily="18" charset="0"/>
              </a:rPr>
              <a:t>team of </a:t>
            </a:r>
            <a:r>
              <a:rPr lang="en-US" sz="1800" dirty="0">
                <a:effectLst/>
                <a:latin typeface="Calibri" panose="020F0502020204030204" pitchFamily="34" charset="0"/>
                <a:ea typeface="Calibri" panose="020F0502020204030204" pitchFamily="34" charset="0"/>
                <a:cs typeface="Times New Roman" panose="02020603050405020304" pitchFamily="18" charset="0"/>
              </a:rPr>
              <a:t>doctors and then these donors details are made online.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When a patient who needs an organ visits our website can have access from a wide range of donors who are willing to donate their organs. This process makes patients to find their needs in a fast and easy manner.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Smart Donor also have connections with all the hospitals and the state governments to donate organs who all need them.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0582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4667C-445A-4E23-96E4-2199E96B06F9}"/>
              </a:ext>
            </a:extLst>
          </p:cNvPr>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Minimum configuration </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 [hardware &amp; software]</a:t>
            </a:r>
            <a:endParaRPr lang="en-IN" dirty="0"/>
          </a:p>
        </p:txBody>
      </p:sp>
      <p:sp>
        <p:nvSpPr>
          <p:cNvPr id="3" name="Content Placeholder 2">
            <a:extLst>
              <a:ext uri="{FF2B5EF4-FFF2-40B4-BE49-F238E27FC236}">
                <a16:creationId xmlns:a16="http://schemas.microsoft.com/office/drawing/2014/main" id="{22DED282-72DE-4276-A9BE-416025552397}"/>
              </a:ext>
            </a:extLst>
          </p:cNvPr>
          <p:cNvSpPr>
            <a:spLocks noGrp="1"/>
          </p:cNvSpPr>
          <p:nvPr>
            <p:ph idx="1"/>
          </p:nvPr>
        </p:nvSpPr>
        <p:spPr/>
        <p:txBody>
          <a:bodyPr>
            <a:normAutofit/>
          </a:bodyPr>
          <a:lstStyle/>
          <a:p>
            <a:r>
              <a:rPr lang="en-US" dirty="0"/>
              <a:t>Hardware </a:t>
            </a:r>
            <a:r>
              <a:rPr lang="en-IN" dirty="0"/>
              <a:t>Requirements </a:t>
            </a:r>
            <a:r>
              <a:rPr lang="en-US" dirty="0"/>
              <a:t>:</a:t>
            </a:r>
          </a:p>
          <a:p>
            <a:pPr marL="800100" lvl="1" indent="-342900">
              <a:buFont typeface="+mj-lt"/>
              <a:buAutoNum type="arabicPeriod"/>
            </a:pPr>
            <a:r>
              <a:rPr lang="en-IN" dirty="0"/>
              <a:t>Processor		intel i3(min configuration)</a:t>
            </a:r>
          </a:p>
          <a:p>
            <a:pPr marL="800100" lvl="1" indent="-342900">
              <a:buFont typeface="+mj-lt"/>
              <a:buAutoNum type="arabicPeriod"/>
            </a:pPr>
            <a:r>
              <a:rPr lang="en-IN" dirty="0"/>
              <a:t>RAM		4GB or more</a:t>
            </a:r>
          </a:p>
          <a:p>
            <a:r>
              <a:rPr lang="en-IN" dirty="0"/>
              <a:t>Software Requirements :</a:t>
            </a:r>
          </a:p>
          <a:p>
            <a:pPr marL="800100" lvl="1" indent="-342900">
              <a:buFont typeface="+mj-lt"/>
              <a:buAutoNum type="arabicPeriod"/>
            </a:pPr>
            <a:r>
              <a:rPr lang="en-IN" dirty="0"/>
              <a:t>HTML5 , CSS , BOOTSTRAP</a:t>
            </a:r>
          </a:p>
          <a:p>
            <a:pPr marL="800100" lvl="1" indent="-342900">
              <a:buFont typeface="+mj-lt"/>
              <a:buAutoNum type="arabicPeriod"/>
            </a:pPr>
            <a:r>
              <a:rPr lang="en-IN" dirty="0"/>
              <a:t>JAVASCRIPT , JQUERY</a:t>
            </a:r>
          </a:p>
          <a:p>
            <a:pPr marL="800100" lvl="1" indent="-342900">
              <a:buFont typeface="+mj-lt"/>
              <a:buAutoNum type="arabicPeriod"/>
            </a:pPr>
            <a:r>
              <a:rPr lang="en-IN" dirty="0"/>
              <a:t>FIREBASE FIRESTORE</a:t>
            </a:r>
          </a:p>
          <a:p>
            <a:pPr marL="800100" lvl="1" indent="-342900">
              <a:buFont typeface="+mj-lt"/>
              <a:buAutoNum type="arabicPeriod"/>
            </a:pPr>
            <a:r>
              <a:rPr lang="en-IN" dirty="0"/>
              <a:t>PHP</a:t>
            </a:r>
          </a:p>
        </p:txBody>
      </p:sp>
    </p:spTree>
    <p:extLst>
      <p:ext uri="{BB962C8B-B14F-4D97-AF65-F5344CB8AC3E}">
        <p14:creationId xmlns:p14="http://schemas.microsoft.com/office/powerpoint/2010/main" val="275026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CE18A-EFA1-4EF3-8EC9-EF26E9B1A6B2}"/>
              </a:ext>
            </a:extLst>
          </p:cNvPr>
          <p:cNvSpPr>
            <a:spLocks noGrp="1"/>
          </p:cNvSpPr>
          <p:nvPr>
            <p:ph type="title"/>
          </p:nvPr>
        </p:nvSpPr>
        <p:spPr>
          <a:xfrm>
            <a:off x="1451524" y="689231"/>
            <a:ext cx="9603275" cy="1049235"/>
          </a:xfrm>
        </p:spPr>
        <p:txBody>
          <a:bodyPr/>
          <a:lstStyle/>
          <a:p>
            <a:r>
              <a:rPr lang="en-US" sz="3200" dirty="0">
                <a:latin typeface="Times New Roman" panose="02020603050405020304" pitchFamily="18" charset="0"/>
                <a:cs typeface="Times New Roman" panose="02020603050405020304" pitchFamily="18" charset="0"/>
              </a:rPr>
              <a:t>Use case diagram</a:t>
            </a:r>
            <a:endParaRPr lang="en-IN" dirty="0"/>
          </a:p>
        </p:txBody>
      </p:sp>
      <p:pic>
        <p:nvPicPr>
          <p:cNvPr id="7" name="Content Placeholder 6">
            <a:extLst>
              <a:ext uri="{FF2B5EF4-FFF2-40B4-BE49-F238E27FC236}">
                <a16:creationId xmlns:a16="http://schemas.microsoft.com/office/drawing/2014/main" id="{7D3171A4-99CA-404F-83A7-C3704CC3A9D6}"/>
              </a:ext>
            </a:extLst>
          </p:cNvPr>
          <p:cNvPicPr>
            <a:picLocks noGrp="1" noChangeAspect="1"/>
          </p:cNvPicPr>
          <p:nvPr>
            <p:ph idx="1"/>
          </p:nvPr>
        </p:nvPicPr>
        <p:blipFill>
          <a:blip r:embed="rId2"/>
          <a:stretch>
            <a:fillRect/>
          </a:stretch>
        </p:blipFill>
        <p:spPr>
          <a:xfrm>
            <a:off x="3329583" y="2092860"/>
            <a:ext cx="5532834" cy="4694964"/>
          </a:xfrm>
        </p:spPr>
      </p:pic>
    </p:spTree>
    <p:extLst>
      <p:ext uri="{BB962C8B-B14F-4D97-AF65-F5344CB8AC3E}">
        <p14:creationId xmlns:p14="http://schemas.microsoft.com/office/powerpoint/2010/main" val="1518876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76DB7-0D3D-4866-949F-116A17182FE6}"/>
              </a:ext>
            </a:extLst>
          </p:cNvPr>
          <p:cNvSpPr>
            <a:spLocks noGrp="1"/>
          </p:cNvSpPr>
          <p:nvPr>
            <p:ph type="title"/>
          </p:nvPr>
        </p:nvSpPr>
        <p:spPr/>
        <p:txBody>
          <a:bodyPr/>
          <a:lstStyle/>
          <a:p>
            <a:r>
              <a:rPr lang="en-US" dirty="0"/>
              <a:t>Sequence diagram</a:t>
            </a:r>
            <a:endParaRPr lang="en-IN" dirty="0"/>
          </a:p>
        </p:txBody>
      </p:sp>
      <p:pic>
        <p:nvPicPr>
          <p:cNvPr id="5" name="Content Placeholder 4">
            <a:extLst>
              <a:ext uri="{FF2B5EF4-FFF2-40B4-BE49-F238E27FC236}">
                <a16:creationId xmlns:a16="http://schemas.microsoft.com/office/drawing/2014/main" id="{4E90EFF5-E451-43E0-877A-C16FECC35B39}"/>
              </a:ext>
            </a:extLst>
          </p:cNvPr>
          <p:cNvPicPr>
            <a:picLocks noGrp="1" noChangeAspect="1"/>
          </p:cNvPicPr>
          <p:nvPr>
            <p:ph idx="1"/>
          </p:nvPr>
        </p:nvPicPr>
        <p:blipFill>
          <a:blip r:embed="rId2"/>
          <a:stretch>
            <a:fillRect/>
          </a:stretch>
        </p:blipFill>
        <p:spPr>
          <a:xfrm>
            <a:off x="2208491" y="2210720"/>
            <a:ext cx="7989731" cy="4304776"/>
          </a:xfrm>
        </p:spPr>
      </p:pic>
    </p:spTree>
    <p:extLst>
      <p:ext uri="{BB962C8B-B14F-4D97-AF65-F5344CB8AC3E}">
        <p14:creationId xmlns:p14="http://schemas.microsoft.com/office/powerpoint/2010/main" val="2061943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0A9731-513F-43E6-A156-574905FD596D}"/>
              </a:ext>
            </a:extLst>
          </p:cNvPr>
          <p:cNvSpPr txBox="1"/>
          <p:nvPr/>
        </p:nvSpPr>
        <p:spPr>
          <a:xfrm>
            <a:off x="585926" y="319596"/>
            <a:ext cx="10475651" cy="523220"/>
          </a:xfrm>
          <a:prstGeom prst="rect">
            <a:avLst/>
          </a:prstGeom>
          <a:noFill/>
        </p:spPr>
        <p:txBody>
          <a:bodyPr wrap="square" rtlCol="0">
            <a:spAutoFit/>
          </a:bodyPr>
          <a:lstStyle/>
          <a:p>
            <a:r>
              <a:rPr lang="en-US" sz="2800" dirty="0"/>
              <a:t>ARCHITECTURAL DIAGRAM</a:t>
            </a:r>
            <a:endParaRPr lang="en-IN" sz="2800" dirty="0"/>
          </a:p>
        </p:txBody>
      </p:sp>
      <p:pic>
        <p:nvPicPr>
          <p:cNvPr id="6" name="Picture 5">
            <a:extLst>
              <a:ext uri="{FF2B5EF4-FFF2-40B4-BE49-F238E27FC236}">
                <a16:creationId xmlns:a16="http://schemas.microsoft.com/office/drawing/2014/main" id="{88AB3DE4-6FD8-49E8-86B4-54F30454C038}"/>
              </a:ext>
            </a:extLst>
          </p:cNvPr>
          <p:cNvPicPr>
            <a:picLocks noChangeAspect="1"/>
          </p:cNvPicPr>
          <p:nvPr/>
        </p:nvPicPr>
        <p:blipFill>
          <a:blip r:embed="rId2"/>
          <a:stretch>
            <a:fillRect/>
          </a:stretch>
        </p:blipFill>
        <p:spPr>
          <a:xfrm>
            <a:off x="3530676" y="1130635"/>
            <a:ext cx="4586150" cy="4950366"/>
          </a:xfrm>
          <a:prstGeom prst="rect">
            <a:avLst/>
          </a:prstGeom>
        </p:spPr>
      </p:pic>
    </p:spTree>
    <p:extLst>
      <p:ext uri="{BB962C8B-B14F-4D97-AF65-F5344CB8AC3E}">
        <p14:creationId xmlns:p14="http://schemas.microsoft.com/office/powerpoint/2010/main" val="2810902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B162F-95B2-41E8-B4A8-836144202FD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User-Interface  diagram</a:t>
            </a:r>
            <a:endParaRPr lang="en-IN" dirty="0"/>
          </a:p>
        </p:txBody>
      </p:sp>
      <p:pic>
        <p:nvPicPr>
          <p:cNvPr id="5" name="Content Placeholder 4">
            <a:extLst>
              <a:ext uri="{FF2B5EF4-FFF2-40B4-BE49-F238E27FC236}">
                <a16:creationId xmlns:a16="http://schemas.microsoft.com/office/drawing/2014/main" id="{18F70E51-54AC-478B-B7BE-DD33D6E433E0}"/>
              </a:ext>
            </a:extLst>
          </p:cNvPr>
          <p:cNvPicPr>
            <a:picLocks noGrp="1" noChangeAspect="1"/>
          </p:cNvPicPr>
          <p:nvPr>
            <p:ph idx="1"/>
          </p:nvPr>
        </p:nvPicPr>
        <p:blipFill>
          <a:blip r:embed="rId2"/>
          <a:stretch>
            <a:fillRect/>
          </a:stretch>
        </p:blipFill>
        <p:spPr>
          <a:xfrm>
            <a:off x="1619933" y="2131601"/>
            <a:ext cx="9266565" cy="4567445"/>
          </a:xfrm>
        </p:spPr>
      </p:pic>
    </p:spTree>
    <p:extLst>
      <p:ext uri="{BB962C8B-B14F-4D97-AF65-F5344CB8AC3E}">
        <p14:creationId xmlns:p14="http://schemas.microsoft.com/office/powerpoint/2010/main" val="3635316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A1D68-F6AD-45F4-8F10-70001C332ADA}"/>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5535F91D-AF28-49A6-8475-C82EC93E555E}"/>
              </a:ext>
            </a:extLst>
          </p:cNvPr>
          <p:cNvSpPr>
            <a:spLocks noGrp="1"/>
          </p:cNvSpPr>
          <p:nvPr>
            <p:ph idx="1"/>
          </p:nvPr>
        </p:nvSpPr>
        <p:spPr/>
        <p:txBody>
          <a:bodyPr/>
          <a:lstStyle/>
          <a:p>
            <a:r>
              <a:rPr lang="en-US" dirty="0"/>
              <a:t>At last, we want to host SMART DONOR across the nation so that this initiation can save as many lives as we can who are dying waiting for an organ donation.</a:t>
            </a:r>
            <a:endParaRPr lang="en-IN" dirty="0"/>
          </a:p>
        </p:txBody>
      </p:sp>
    </p:spTree>
    <p:extLst>
      <p:ext uri="{BB962C8B-B14F-4D97-AF65-F5344CB8AC3E}">
        <p14:creationId xmlns:p14="http://schemas.microsoft.com/office/powerpoint/2010/main" val="276317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032EE-8E92-4210-907F-7ABF86CEB4D7}"/>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11DECE60-59D7-429C-8129-9F12DD9DF649}"/>
              </a:ext>
            </a:extLst>
          </p:cNvPr>
          <p:cNvSpPr>
            <a:spLocks noGrp="1"/>
          </p:cNvSpPr>
          <p:nvPr>
            <p:ph idx="1"/>
          </p:nvPr>
        </p:nvSpPr>
        <p:spPr/>
        <p:txBody>
          <a:bodyPr/>
          <a:lstStyle/>
          <a:p>
            <a:pPr marL="457200" indent="-457200">
              <a:buFont typeface="+mj-lt"/>
              <a:buAutoNum type="arabicPeriod"/>
            </a:pPr>
            <a:r>
              <a:rPr lang="en-US" b="0" i="0" dirty="0">
                <a:solidFill>
                  <a:srgbClr val="202122"/>
                </a:solidFill>
                <a:effectLst/>
                <a:latin typeface="Arial" panose="020B0604020202020204" pitchFamily="34" charset="0"/>
              </a:rPr>
              <a:t>Campbell, Jennifer (2017). </a:t>
            </a:r>
            <a:r>
              <a:rPr lang="en-US" b="0" i="1" dirty="0">
                <a:solidFill>
                  <a:srgbClr val="202122"/>
                </a:solidFill>
                <a:effectLst/>
                <a:latin typeface="Arial" panose="020B0604020202020204" pitchFamily="34" charset="0"/>
              </a:rPr>
              <a:t>Web Design: Introductory</a:t>
            </a:r>
            <a:r>
              <a:rPr lang="en-US" b="0" i="0" dirty="0">
                <a:solidFill>
                  <a:srgbClr val="202122"/>
                </a:solidFill>
                <a:effectLst/>
                <a:latin typeface="Arial" panose="020B0604020202020204" pitchFamily="34" charset="0"/>
              </a:rPr>
              <a:t>. Cengage Learning. p. 27.</a:t>
            </a:r>
          </a:p>
          <a:p>
            <a:pPr marL="457200" indent="-457200">
              <a:buFont typeface="+mj-lt"/>
              <a:buAutoNum type="arabicPeriod"/>
            </a:pPr>
            <a:r>
              <a:rPr lang="en-US" i="0" dirty="0">
                <a:solidFill>
                  <a:srgbClr val="202122"/>
                </a:solidFill>
                <a:effectLst/>
                <a:latin typeface="Arial" panose="020B0604020202020204" pitchFamily="34" charset="0"/>
              </a:rPr>
              <a:t>Bureau of Labor Statistics, U.S. Department of Labor. "Information Security Analysts, Web Developers, and Computer Network Architects". Occupational Outlook Handbook, 2012-13 Edition. Retrieved 2013-01-17.</a:t>
            </a:r>
            <a:endParaRPr lang="en-IN" dirty="0"/>
          </a:p>
        </p:txBody>
      </p:sp>
    </p:spTree>
    <p:extLst>
      <p:ext uri="{BB962C8B-B14F-4D97-AF65-F5344CB8AC3E}">
        <p14:creationId xmlns:p14="http://schemas.microsoft.com/office/powerpoint/2010/main" val="1050616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D3DB-83AF-4560-9A8D-0C4D56D19EB8}"/>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C28778BE-72F4-44FC-928F-7001D41AADD8}"/>
              </a:ext>
            </a:extLst>
          </p:cNvPr>
          <p:cNvSpPr>
            <a:spLocks noGrp="1"/>
          </p:cNvSpPr>
          <p:nvPr>
            <p:ph idx="1"/>
          </p:nvPr>
        </p:nvSpPr>
        <p:spPr/>
        <p:txBody>
          <a:bodyPr/>
          <a:lstStyle/>
          <a:p>
            <a:r>
              <a:rPr lang="en-US" dirty="0"/>
              <a:t>Technology in the world is improving at a faster rate which any of us has ever assumed. In this world, every work will be automated in the near future. Siting at our comfort place we can get anything we want to us write from our mobile. So why can we do this in the most necessary health sector by any common man? So as a part of this, we want to develop a fully functional website, SMART DONOR, that allows any person from any corner of India to donate organs as well as any person who needs one. Not only that SMART DONOR has connections with every local hospital that makes it easy for the public to donate and to make a request for any organ.</a:t>
            </a:r>
            <a:endParaRPr lang="en-IN" dirty="0"/>
          </a:p>
        </p:txBody>
      </p:sp>
    </p:spTree>
    <p:extLst>
      <p:ext uri="{BB962C8B-B14F-4D97-AF65-F5344CB8AC3E}">
        <p14:creationId xmlns:p14="http://schemas.microsoft.com/office/powerpoint/2010/main" val="30225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6AD1-F5FA-441E-8870-5FF5408AFFF4}"/>
              </a:ext>
            </a:extLst>
          </p:cNvPr>
          <p:cNvSpPr>
            <a:spLocks noGrp="1"/>
          </p:cNvSpPr>
          <p:nvPr>
            <p:ph type="title"/>
          </p:nvPr>
        </p:nvSpPr>
        <p:spPr/>
        <p:txBody>
          <a:bodyPr>
            <a:normAutofit fontScale="90000"/>
          </a:bodyPr>
          <a:lstStyle/>
          <a:p>
            <a:r>
              <a:rPr lang="en-US" dirty="0"/>
              <a:t>Literature review and limitations of the existing works</a:t>
            </a:r>
            <a:br>
              <a:rPr lang="en-US" dirty="0"/>
            </a:br>
            <a:endParaRPr lang="en-IN" dirty="0"/>
          </a:p>
        </p:txBody>
      </p:sp>
      <p:sp>
        <p:nvSpPr>
          <p:cNvPr id="3" name="Content Placeholder 2">
            <a:extLst>
              <a:ext uri="{FF2B5EF4-FFF2-40B4-BE49-F238E27FC236}">
                <a16:creationId xmlns:a16="http://schemas.microsoft.com/office/drawing/2014/main" id="{CDD8E088-9DED-4246-A1EB-484D7F9C1A2E}"/>
              </a:ext>
            </a:extLst>
          </p:cNvPr>
          <p:cNvSpPr>
            <a:spLocks noGrp="1"/>
          </p:cNvSpPr>
          <p:nvPr>
            <p:ph idx="1"/>
          </p:nvPr>
        </p:nvSpPr>
        <p:spPr/>
        <p:txBody>
          <a:bodyPr>
            <a:normAutofit fontScale="92500" lnSpcReduction="10000"/>
          </a:bodyPr>
          <a:lstStyle/>
          <a:p>
            <a:r>
              <a:rPr lang="en-IN" dirty="0"/>
              <a:t>Limitations of the existing works :</a:t>
            </a:r>
            <a:endParaRPr lang="en-IN" dirty="0">
              <a:hlinkClick r:id="rId2"/>
            </a:endParaRPr>
          </a:p>
          <a:p>
            <a:pPr marL="914400" lvl="1" indent="-457200">
              <a:buFont typeface="+mj-lt"/>
              <a:buAutoNum type="arabicPeriod"/>
            </a:pPr>
            <a:r>
              <a:rPr lang="en-IN" dirty="0">
                <a:hlinkClick r:id="rId2"/>
              </a:rPr>
              <a:t>https://www.apollohospitals.com/organ-donation/</a:t>
            </a:r>
            <a:endParaRPr lang="en-IN" dirty="0"/>
          </a:p>
          <a:p>
            <a:pPr marL="914400" lvl="1" indent="-457200">
              <a:buFont typeface="+mj-lt"/>
              <a:buAutoNum type="arabicPeriod"/>
            </a:pPr>
            <a:r>
              <a:rPr lang="en-IN" dirty="0">
                <a:hlinkClick r:id="rId3"/>
              </a:rPr>
              <a:t>https://www.organdonor.gov/register.html</a:t>
            </a:r>
            <a:endParaRPr lang="en-IN" dirty="0"/>
          </a:p>
          <a:p>
            <a:pPr marL="0" indent="0">
              <a:buNone/>
            </a:pPr>
            <a:r>
              <a:rPr lang="en-IN" dirty="0"/>
              <a:t>	</a:t>
            </a:r>
            <a:r>
              <a:rPr lang="en-US" dirty="0"/>
              <a:t> All of the existing websites only accept donors to get registered online. But any of the websites don't have a platform to connect donors and patients from across the nation. </a:t>
            </a:r>
          </a:p>
          <a:p>
            <a:r>
              <a:rPr lang="en-US" dirty="0"/>
              <a:t>Literature Review :</a:t>
            </a:r>
          </a:p>
          <a:p>
            <a:pPr marL="457200" lvl="1" indent="0">
              <a:buNone/>
            </a:pPr>
            <a:r>
              <a:rPr lang="en-IN" dirty="0"/>
              <a:t>We have contacted a nearest hospitals and came to know that society has almost zero knowledge about organ donation, also even if they know they don’t have a clear idea how the process can be done.</a:t>
            </a:r>
          </a:p>
          <a:p>
            <a:pPr marL="457200" lvl="1" indent="0">
              <a:buNone/>
            </a:pPr>
            <a:endParaRPr lang="en-IN" dirty="0"/>
          </a:p>
        </p:txBody>
      </p:sp>
    </p:spTree>
    <p:extLst>
      <p:ext uri="{BB962C8B-B14F-4D97-AF65-F5344CB8AC3E}">
        <p14:creationId xmlns:p14="http://schemas.microsoft.com/office/powerpoint/2010/main" val="1858746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7A2E6-EE53-49DF-88B0-123E1E27E4F5}"/>
              </a:ext>
            </a:extLst>
          </p:cNvPr>
          <p:cNvSpPr>
            <a:spLocks noGrp="1"/>
          </p:cNvSpPr>
          <p:nvPr>
            <p:ph type="title"/>
          </p:nvPr>
        </p:nvSpPr>
        <p:spPr/>
        <p:txBody>
          <a:bodyPr/>
          <a:lstStyle/>
          <a:p>
            <a:r>
              <a:rPr lang="en-US" dirty="0"/>
              <a:t>Software requirement specification</a:t>
            </a:r>
            <a:endParaRPr lang="en-IN" dirty="0"/>
          </a:p>
        </p:txBody>
      </p:sp>
      <p:sp>
        <p:nvSpPr>
          <p:cNvPr id="3" name="Content Placeholder 2">
            <a:extLst>
              <a:ext uri="{FF2B5EF4-FFF2-40B4-BE49-F238E27FC236}">
                <a16:creationId xmlns:a16="http://schemas.microsoft.com/office/drawing/2014/main" id="{03EEAA5B-50E3-49CB-8D11-078A514F98E7}"/>
              </a:ext>
            </a:extLst>
          </p:cNvPr>
          <p:cNvSpPr>
            <a:spLocks noGrp="1"/>
          </p:cNvSpPr>
          <p:nvPr>
            <p:ph idx="1"/>
          </p:nvPr>
        </p:nvSpPr>
        <p:spPr>
          <a:xfrm>
            <a:off x="1451579" y="2040224"/>
            <a:ext cx="9603275" cy="3450613"/>
          </a:xfrm>
        </p:spPr>
        <p:txBody>
          <a:bodyPr>
            <a:normAutofit lnSpcReduction="10000"/>
          </a:bodyPr>
          <a:lstStyle/>
          <a:p>
            <a:r>
              <a:rPr lang="en-US" dirty="0"/>
              <a:t>Functional requirements</a:t>
            </a:r>
          </a:p>
          <a:p>
            <a:pPr marL="800100" lvl="1" indent="-342900">
              <a:buFont typeface="+mj-lt"/>
              <a:buAutoNum type="arabicPeriod"/>
            </a:pPr>
            <a:r>
              <a:rPr lang="en-US" b="0" i="0" dirty="0">
                <a:solidFill>
                  <a:srgbClr val="40424E"/>
                </a:solidFill>
                <a:effectLst/>
                <a:latin typeface="urw-din"/>
              </a:rPr>
              <a:t>Authentication of the user whenever he/she logs in to the system.</a:t>
            </a:r>
          </a:p>
          <a:p>
            <a:pPr marL="800100" lvl="1" indent="-342900">
              <a:buFont typeface="+mj-lt"/>
              <a:buAutoNum type="arabicPeriod"/>
            </a:pPr>
            <a:r>
              <a:rPr lang="en-US" dirty="0">
                <a:solidFill>
                  <a:srgbClr val="40424E"/>
                </a:solidFill>
                <a:latin typeface="urw-din"/>
              </a:rPr>
              <a:t>Verifies user whenever he/she donates an organ.</a:t>
            </a:r>
          </a:p>
          <a:p>
            <a:pPr marL="800100" lvl="1" indent="-342900">
              <a:buFont typeface="+mj-lt"/>
              <a:buAutoNum type="arabicPeriod"/>
            </a:pPr>
            <a:r>
              <a:rPr lang="en-US" dirty="0">
                <a:solidFill>
                  <a:srgbClr val="40424E"/>
                </a:solidFill>
                <a:latin typeface="urw-din"/>
              </a:rPr>
              <a:t>Verifies user whenever he/she requests for an organ.</a:t>
            </a:r>
          </a:p>
          <a:p>
            <a:r>
              <a:rPr lang="en-US" dirty="0">
                <a:solidFill>
                  <a:srgbClr val="40424E"/>
                </a:solidFill>
                <a:latin typeface="urw-din"/>
              </a:rPr>
              <a:t>Non-Functional requirements</a:t>
            </a:r>
          </a:p>
          <a:p>
            <a:pPr marL="800100" lvl="1" indent="-342900">
              <a:buFont typeface="+mj-lt"/>
              <a:buAutoNum type="arabicPeriod"/>
            </a:pPr>
            <a:r>
              <a:rPr lang="en-US" dirty="0">
                <a:solidFill>
                  <a:srgbClr val="40424E"/>
                </a:solidFill>
                <a:latin typeface="urw-din"/>
              </a:rPr>
              <a:t>Any request placed by registered user should be verified within 24 hrs.</a:t>
            </a:r>
          </a:p>
          <a:p>
            <a:pPr marL="800100" lvl="1" indent="-342900">
              <a:buFont typeface="+mj-lt"/>
              <a:buAutoNum type="arabicPeriod"/>
            </a:pPr>
            <a:r>
              <a:rPr lang="en-US" dirty="0">
                <a:solidFill>
                  <a:srgbClr val="40424E"/>
                </a:solidFill>
                <a:latin typeface="urw-din"/>
              </a:rPr>
              <a:t>In case of emergency of an organ user can request for an organ while verification will be under process. If at any point of time user verification fails he/she can not move forward with the same request and need to place a new request.</a:t>
            </a:r>
          </a:p>
        </p:txBody>
      </p:sp>
    </p:spTree>
    <p:extLst>
      <p:ext uri="{BB962C8B-B14F-4D97-AF65-F5344CB8AC3E}">
        <p14:creationId xmlns:p14="http://schemas.microsoft.com/office/powerpoint/2010/main" val="3121215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5D5A0-8982-4566-B218-8D82341ED4C8}"/>
              </a:ext>
            </a:extLst>
          </p:cNvPr>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Problem statement &amp; description</a:t>
            </a:r>
            <a:endParaRPr lang="en-IN" dirty="0"/>
          </a:p>
        </p:txBody>
      </p:sp>
      <p:sp>
        <p:nvSpPr>
          <p:cNvPr id="3" name="Content Placeholder 2">
            <a:extLst>
              <a:ext uri="{FF2B5EF4-FFF2-40B4-BE49-F238E27FC236}">
                <a16:creationId xmlns:a16="http://schemas.microsoft.com/office/drawing/2014/main" id="{81EB2186-A310-4CFA-A5BE-8A10647A5B43}"/>
              </a:ext>
            </a:extLst>
          </p:cNvPr>
          <p:cNvSpPr>
            <a:spLocks noGrp="1"/>
          </p:cNvSpPr>
          <p:nvPr>
            <p:ph idx="1"/>
          </p:nvPr>
        </p:nvSpPr>
        <p:spPr/>
        <p:txBody>
          <a:bodyPr>
            <a:normAutofit lnSpcReduction="10000"/>
          </a:bodyPr>
          <a:lstStyle/>
          <a:p>
            <a:pPr>
              <a:buFont typeface="Wingdings" panose="05000000000000000000" pitchFamily="2" charset="2"/>
              <a:buChar char="Ø"/>
            </a:pPr>
            <a:r>
              <a:rPr lang="en-US" dirty="0"/>
              <a:t>17 people die every day waiting for an organ transplant</a:t>
            </a:r>
          </a:p>
          <a:p>
            <a:pPr>
              <a:buFont typeface="Wingdings" panose="05000000000000000000" pitchFamily="2" charset="2"/>
              <a:buChar char="Ø"/>
            </a:pPr>
            <a:r>
              <a:rPr lang="en-US" dirty="0"/>
              <a:t>107,000+ Number of men, women, and children on the national transplant waiting list as of February 2021.</a:t>
            </a:r>
          </a:p>
          <a:p>
            <a:pPr>
              <a:buFont typeface="Wingdings" panose="05000000000000000000" pitchFamily="2" charset="2"/>
              <a:buChar char="Ø"/>
            </a:pPr>
            <a:r>
              <a:rPr lang="en-US" dirty="0"/>
              <a:t>Every 9 minutes another person is added to the transplant waiting list.</a:t>
            </a:r>
          </a:p>
          <a:p>
            <a:pPr marL="0" indent="0">
              <a:buNone/>
            </a:pPr>
            <a:r>
              <a:rPr lang="en-US" dirty="0"/>
              <a:t>	</a:t>
            </a:r>
            <a:r>
              <a:rPr lang="en-US" sz="2400" dirty="0"/>
              <a:t>Watching the above stats we can assume how much there is a need for organ donation in the world. To make this work easy we have come up with an easy way to develop a website that connects donors and patients from any part of India. </a:t>
            </a:r>
            <a:endParaRPr lang="en-IN" sz="2400" dirty="0"/>
          </a:p>
        </p:txBody>
      </p:sp>
    </p:spTree>
    <p:extLst>
      <p:ext uri="{BB962C8B-B14F-4D97-AF65-F5344CB8AC3E}">
        <p14:creationId xmlns:p14="http://schemas.microsoft.com/office/powerpoint/2010/main" val="1281117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9F000-2590-4BC5-8E0E-0007322DF4CE}"/>
              </a:ext>
            </a:extLst>
          </p:cNvPr>
          <p:cNvSpPr>
            <a:spLocks noGrp="1"/>
          </p:cNvSpPr>
          <p:nvPr>
            <p:ph type="title"/>
          </p:nvPr>
        </p:nvSpPr>
        <p:spPr/>
        <p:txBody>
          <a:bodyPr/>
          <a:lstStyle/>
          <a:p>
            <a:r>
              <a:rPr lang="en-US" dirty="0"/>
              <a:t>Motivation and scope</a:t>
            </a:r>
            <a:endParaRPr lang="en-IN" dirty="0"/>
          </a:p>
        </p:txBody>
      </p:sp>
      <p:sp>
        <p:nvSpPr>
          <p:cNvPr id="3" name="Content Placeholder 2">
            <a:extLst>
              <a:ext uri="{FF2B5EF4-FFF2-40B4-BE49-F238E27FC236}">
                <a16:creationId xmlns:a16="http://schemas.microsoft.com/office/drawing/2014/main" id="{A7A254D2-F876-4B98-A1F6-EF5383974767}"/>
              </a:ext>
            </a:extLst>
          </p:cNvPr>
          <p:cNvSpPr>
            <a:spLocks noGrp="1"/>
          </p:cNvSpPr>
          <p:nvPr>
            <p:ph idx="1"/>
          </p:nvPr>
        </p:nvSpPr>
        <p:spPr/>
        <p:txBody>
          <a:bodyPr/>
          <a:lstStyle/>
          <a:p>
            <a:pPr marL="0" indent="0">
              <a:buNone/>
            </a:pPr>
            <a:r>
              <a:rPr lang="en-US" dirty="0"/>
              <a:t>Motivation:</a:t>
            </a:r>
          </a:p>
          <a:p>
            <a:pPr lvl="1"/>
            <a:r>
              <a:rPr lang="en-US" dirty="0"/>
              <a:t>After seeing the number of deaths and people waiting for organ donation we want to make organ donation much easier and also anyone can find their required organ easily.</a:t>
            </a:r>
            <a:endParaRPr lang="en-IN" dirty="0"/>
          </a:p>
          <a:p>
            <a:pPr marL="0" indent="0">
              <a:buNone/>
            </a:pPr>
            <a:r>
              <a:rPr lang="en-IN" dirty="0"/>
              <a:t>Scope:</a:t>
            </a:r>
          </a:p>
          <a:p>
            <a:pPr lvl="1"/>
            <a:r>
              <a:rPr lang="en-IN" dirty="0"/>
              <a:t>Can be accessible across India.</a:t>
            </a:r>
          </a:p>
          <a:p>
            <a:pPr lvl="1"/>
            <a:r>
              <a:rPr lang="en-IN" dirty="0"/>
              <a:t>This website can be developed to meet international standards and can be used by different countries.</a:t>
            </a:r>
            <a:endParaRPr lang="en-US" dirty="0"/>
          </a:p>
        </p:txBody>
      </p:sp>
    </p:spTree>
    <p:extLst>
      <p:ext uri="{BB962C8B-B14F-4D97-AF65-F5344CB8AC3E}">
        <p14:creationId xmlns:p14="http://schemas.microsoft.com/office/powerpoint/2010/main" val="2331581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E7103-185A-4D1F-B114-19ECC584B97B}"/>
              </a:ext>
            </a:extLst>
          </p:cNvPr>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modules</a:t>
            </a:r>
            <a:endParaRPr lang="en-IN" dirty="0"/>
          </a:p>
        </p:txBody>
      </p:sp>
      <p:sp>
        <p:nvSpPr>
          <p:cNvPr id="3" name="Content Placeholder 2">
            <a:extLst>
              <a:ext uri="{FF2B5EF4-FFF2-40B4-BE49-F238E27FC236}">
                <a16:creationId xmlns:a16="http://schemas.microsoft.com/office/drawing/2014/main" id="{51FC8A64-08F1-4638-8D7A-644783A874AE}"/>
              </a:ext>
            </a:extLst>
          </p:cNvPr>
          <p:cNvSpPr>
            <a:spLocks noGrp="1"/>
          </p:cNvSpPr>
          <p:nvPr>
            <p:ph idx="1"/>
          </p:nvPr>
        </p:nvSpPr>
        <p:spPr>
          <a:xfrm>
            <a:off x="1451579" y="2015732"/>
            <a:ext cx="9603275" cy="4134976"/>
          </a:xfrm>
        </p:spPr>
        <p:txBody>
          <a:bodyPr>
            <a:normAutofit fontScale="70000" lnSpcReduction="20000"/>
          </a:bodyPr>
          <a:lstStyle/>
          <a:p>
            <a:r>
              <a:rPr lang="en-US" dirty="0"/>
              <a:t>Home Page</a:t>
            </a:r>
          </a:p>
          <a:p>
            <a:r>
              <a:rPr lang="en-US" dirty="0"/>
              <a:t>Registration and login pages</a:t>
            </a:r>
          </a:p>
          <a:p>
            <a:pPr marL="800100" lvl="1" indent="-342900">
              <a:buFont typeface="+mj-lt"/>
              <a:buAutoNum type="arabicPeriod"/>
            </a:pPr>
            <a:r>
              <a:rPr lang="en-US" dirty="0"/>
              <a:t>Registration Page</a:t>
            </a:r>
          </a:p>
          <a:p>
            <a:pPr marL="800100" lvl="1" indent="-342900">
              <a:buFont typeface="+mj-lt"/>
              <a:buAutoNum type="arabicPeriod"/>
            </a:pPr>
            <a:r>
              <a:rPr lang="en-US" dirty="0"/>
              <a:t>Login Page</a:t>
            </a:r>
          </a:p>
          <a:p>
            <a:r>
              <a:rPr lang="en-US" dirty="0"/>
              <a:t>User operations</a:t>
            </a:r>
          </a:p>
          <a:p>
            <a:pPr marL="800100" lvl="1" indent="-342900">
              <a:buFont typeface="+mj-lt"/>
              <a:buAutoNum type="arabicPeriod"/>
            </a:pPr>
            <a:r>
              <a:rPr lang="en-US" dirty="0"/>
              <a:t>Donor</a:t>
            </a:r>
          </a:p>
          <a:p>
            <a:pPr marL="800100" lvl="1" indent="-342900">
              <a:buFont typeface="+mj-lt"/>
              <a:buAutoNum type="arabicPeriod"/>
            </a:pPr>
            <a:r>
              <a:rPr lang="en-US" dirty="0"/>
              <a:t>Patient</a:t>
            </a:r>
          </a:p>
          <a:p>
            <a:pPr marL="800100" lvl="1" indent="-342900">
              <a:buFont typeface="+mj-lt"/>
              <a:buAutoNum type="arabicPeriod"/>
            </a:pPr>
            <a:r>
              <a:rPr lang="en-US" dirty="0"/>
              <a:t>Profile </a:t>
            </a:r>
          </a:p>
          <a:p>
            <a:r>
              <a:rPr lang="en-US" dirty="0" err="1"/>
              <a:t>DataBase</a:t>
            </a:r>
            <a:r>
              <a:rPr lang="en-US" dirty="0"/>
              <a:t> Connection Modules</a:t>
            </a:r>
          </a:p>
          <a:p>
            <a:pPr marL="800100" lvl="1" indent="-342900">
              <a:buFont typeface="+mj-lt"/>
              <a:buAutoNum type="arabicPeriod"/>
            </a:pPr>
            <a:r>
              <a:rPr lang="en-US" dirty="0"/>
              <a:t>New User Registration</a:t>
            </a:r>
          </a:p>
          <a:p>
            <a:pPr marL="800100" lvl="1" indent="-342900">
              <a:buFont typeface="+mj-lt"/>
              <a:buAutoNum type="arabicPeriod"/>
            </a:pPr>
            <a:r>
              <a:rPr lang="en-US" dirty="0"/>
              <a:t>Registered User Login</a:t>
            </a:r>
          </a:p>
          <a:p>
            <a:pPr marL="800100" lvl="1" indent="-342900">
              <a:buFont typeface="+mj-lt"/>
              <a:buAutoNum type="arabicPeriod"/>
            </a:pPr>
            <a:r>
              <a:rPr lang="en-US" dirty="0"/>
              <a:t>Donation from User</a:t>
            </a:r>
          </a:p>
          <a:p>
            <a:pPr marL="800100" lvl="1" indent="-342900">
              <a:buFont typeface="+mj-lt"/>
              <a:buAutoNum type="arabicPeriod"/>
            </a:pPr>
            <a:r>
              <a:rPr lang="en-US" dirty="0"/>
              <a:t>Organ Request from User</a:t>
            </a:r>
          </a:p>
          <a:p>
            <a:pPr marL="800100" lvl="1" indent="-342900">
              <a:buFont typeface="+mj-lt"/>
              <a:buAutoNum type="arabicPeriod"/>
            </a:pPr>
            <a:r>
              <a:rPr lang="en-US" dirty="0"/>
              <a:t>Presenting Active Requests on Home Page</a:t>
            </a:r>
          </a:p>
          <a:p>
            <a:pPr marL="800100" lvl="1" indent="-342900">
              <a:buFont typeface="+mj-lt"/>
              <a:buAutoNum type="arabicPeriod"/>
            </a:pPr>
            <a:endParaRPr lang="en-US" dirty="0"/>
          </a:p>
          <a:p>
            <a:pPr marL="800100" lvl="1" indent="-342900">
              <a:buFont typeface="+mj-lt"/>
              <a:buAutoNum type="arabicPeriod"/>
            </a:pPr>
            <a:endParaRPr lang="en-US" dirty="0"/>
          </a:p>
          <a:p>
            <a:pPr marL="800100" lvl="1" indent="-342900">
              <a:buFont typeface="+mj-lt"/>
              <a:buAutoNum type="arabicPeriod"/>
            </a:pPr>
            <a:endParaRPr lang="en-US" dirty="0"/>
          </a:p>
        </p:txBody>
      </p:sp>
    </p:spTree>
    <p:extLst>
      <p:ext uri="{BB962C8B-B14F-4D97-AF65-F5344CB8AC3E}">
        <p14:creationId xmlns:p14="http://schemas.microsoft.com/office/powerpoint/2010/main" val="829739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1998D08-CFF6-4D07-B913-6AC4E75A62F6}"/>
              </a:ext>
            </a:extLst>
          </p:cNvPr>
          <p:cNvSpPr txBox="1"/>
          <p:nvPr/>
        </p:nvSpPr>
        <p:spPr>
          <a:xfrm>
            <a:off x="4214446" y="-61671"/>
            <a:ext cx="6099906" cy="830997"/>
          </a:xfrm>
          <a:prstGeom prst="rect">
            <a:avLst/>
          </a:prstGeom>
          <a:noFill/>
        </p:spPr>
        <p:txBody>
          <a:bodyPr wrap="square">
            <a:spAutoFit/>
          </a:bodyPr>
          <a:lstStyle/>
          <a:p>
            <a:r>
              <a:rPr lang="en-IN" sz="4800" dirty="0">
                <a:latin typeface="Algerian" panose="04020705040A02060702" pitchFamily="82" charset="0"/>
              </a:rPr>
              <a:t>HOME PAGE</a:t>
            </a:r>
          </a:p>
        </p:txBody>
      </p:sp>
      <p:pic>
        <p:nvPicPr>
          <p:cNvPr id="7" name="Picture 6">
            <a:extLst>
              <a:ext uri="{FF2B5EF4-FFF2-40B4-BE49-F238E27FC236}">
                <a16:creationId xmlns:a16="http://schemas.microsoft.com/office/drawing/2014/main" id="{3E37667D-91D3-454A-809C-E3C4089C406F}"/>
              </a:ext>
            </a:extLst>
          </p:cNvPr>
          <p:cNvPicPr>
            <a:picLocks noChangeAspect="1"/>
          </p:cNvPicPr>
          <p:nvPr/>
        </p:nvPicPr>
        <p:blipFill>
          <a:blip r:embed="rId2"/>
          <a:stretch>
            <a:fillRect/>
          </a:stretch>
        </p:blipFill>
        <p:spPr>
          <a:xfrm>
            <a:off x="0" y="769326"/>
            <a:ext cx="12192000" cy="6088674"/>
          </a:xfrm>
          <a:prstGeom prst="rect">
            <a:avLst/>
          </a:prstGeom>
        </p:spPr>
      </p:pic>
    </p:spTree>
    <p:extLst>
      <p:ext uri="{BB962C8B-B14F-4D97-AF65-F5344CB8AC3E}">
        <p14:creationId xmlns:p14="http://schemas.microsoft.com/office/powerpoint/2010/main" val="2973831444"/>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1361</TotalTime>
  <Words>862</Words>
  <Application>Microsoft Office PowerPoint</Application>
  <PresentationFormat>Widescreen</PresentationFormat>
  <Paragraphs>79</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Algerian</vt:lpstr>
      <vt:lpstr>Arial</vt:lpstr>
      <vt:lpstr>Calibri</vt:lpstr>
      <vt:lpstr>Gill Sans MT</vt:lpstr>
      <vt:lpstr>Times New Roman</vt:lpstr>
      <vt:lpstr>urw-din</vt:lpstr>
      <vt:lpstr>Wingdings</vt:lpstr>
      <vt:lpstr>Gallery</vt:lpstr>
      <vt:lpstr>Smart donor</vt:lpstr>
      <vt:lpstr>Abstract</vt:lpstr>
      <vt:lpstr>introduction</vt:lpstr>
      <vt:lpstr>Literature review and limitations of the existing works </vt:lpstr>
      <vt:lpstr>Software requirement specification</vt:lpstr>
      <vt:lpstr>Problem statement &amp; description</vt:lpstr>
      <vt:lpstr>Motivation and scope</vt:lpstr>
      <vt:lpstr>modules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Minimum configuration   [hardware &amp; software]</vt:lpstr>
      <vt:lpstr>Use case diagram</vt:lpstr>
      <vt:lpstr>Sequence diagram</vt:lpstr>
      <vt:lpstr>PowerPoint Presentation</vt:lpstr>
      <vt:lpstr>User-Interface  diagram</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donor</dc:title>
  <dc:creator>saicharan theratipally</dc:creator>
  <cp:lastModifiedBy>saicharan theratipally</cp:lastModifiedBy>
  <cp:revision>42</cp:revision>
  <dcterms:created xsi:type="dcterms:W3CDTF">2021-05-03T02:21:12Z</dcterms:created>
  <dcterms:modified xsi:type="dcterms:W3CDTF">2021-06-22T15:07:07Z</dcterms:modified>
</cp:coreProperties>
</file>